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0" r:id="rId3"/>
    <p:sldId id="262" r:id="rId4"/>
    <p:sldId id="263" r:id="rId5"/>
    <p:sldId id="264" r:id="rId6"/>
    <p:sldId id="265" r:id="rId7"/>
    <p:sldId id="266" r:id="rId8"/>
    <p:sldId id="267" r:id="rId9"/>
    <p:sldId id="270" r:id="rId10"/>
  </p:sldIdLst>
  <p:sldSz cx="18288000" cy="10287000"/>
  <p:notesSz cx="6858000" cy="9144000"/>
  <p:embeddedFontLst>
    <p:embeddedFont>
      <p:font typeface="Arimo Bold" panose="020B0604020202020204" charset="0"/>
      <p:regular r:id="rId11"/>
    </p:embeddedFont>
    <p:embeddedFont>
      <p:font typeface="Calibri" panose="020F0502020204030204" pitchFamily="34" charset="0"/>
      <p:regular r:id="rId12"/>
      <p:bold r:id="rId13"/>
      <p:italic r:id="rId14"/>
      <p:boldItalic r:id="rId15"/>
    </p:embeddedFont>
    <p:embeddedFont>
      <p:font typeface="Prata" panose="020B0604020202020204" charset="0"/>
      <p:regular r:id="rId16"/>
    </p:embeddedFont>
    <p:embeddedFont>
      <p:font typeface="Radley" panose="020B0604020202020204" charset="0"/>
      <p:regular r:id="rId17"/>
    </p:embeddedFont>
    <p:embeddedFont>
      <p:font typeface="Raleway" pitchFamily="2" charset="0"/>
      <p:regular r:id="rId18"/>
      <p:bold r:id="rId19"/>
      <p:italic r:id="rId20"/>
      <p:boldItalic r:id="rId21"/>
    </p:embeddedFont>
    <p:embeddedFont>
      <p:font typeface="Raleway Bold"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grpSp>
        <p:nvGrpSpPr>
          <p:cNvPr id="2" name="Group 2"/>
          <p:cNvGrpSpPr/>
          <p:nvPr/>
        </p:nvGrpSpPr>
        <p:grpSpPr>
          <a:xfrm>
            <a:off x="16740784" y="0"/>
            <a:ext cx="1547216" cy="10287000"/>
            <a:chOff x="0" y="0"/>
            <a:chExt cx="523379" cy="3479800"/>
          </a:xfrm>
        </p:grpSpPr>
        <p:sp>
          <p:nvSpPr>
            <p:cNvPr id="3" name="Freeform 3"/>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4" name="Freeform 4"/>
          <p:cNvSpPr/>
          <p:nvPr/>
        </p:nvSpPr>
        <p:spPr>
          <a:xfrm>
            <a:off x="1028700" y="589625"/>
            <a:ext cx="805396" cy="713994"/>
          </a:xfrm>
          <a:custGeom>
            <a:avLst/>
            <a:gdLst/>
            <a:ahLst/>
            <a:cxnLst/>
            <a:rect l="l" t="t" r="r" b="b"/>
            <a:pathLst>
              <a:path w="805396" h="713994">
                <a:moveTo>
                  <a:pt x="0" y="0"/>
                </a:moveTo>
                <a:lnTo>
                  <a:pt x="805396" y="0"/>
                </a:lnTo>
                <a:lnTo>
                  <a:pt x="805396" y="713994"/>
                </a:lnTo>
                <a:lnTo>
                  <a:pt x="0" y="713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3407" y="392493"/>
            <a:ext cx="1414925" cy="911126"/>
          </a:xfrm>
          <a:custGeom>
            <a:avLst/>
            <a:gdLst/>
            <a:ahLst/>
            <a:cxnLst/>
            <a:rect l="l" t="t" r="r" b="b"/>
            <a:pathLst>
              <a:path w="1414925" h="911126">
                <a:moveTo>
                  <a:pt x="0" y="0"/>
                </a:moveTo>
                <a:lnTo>
                  <a:pt x="1414924" y="0"/>
                </a:lnTo>
                <a:lnTo>
                  <a:pt x="1414924" y="911126"/>
                </a:lnTo>
                <a:lnTo>
                  <a:pt x="0" y="911126"/>
                </a:lnTo>
                <a:lnTo>
                  <a:pt x="0" y="0"/>
                </a:lnTo>
                <a:close/>
              </a:path>
            </a:pathLst>
          </a:custGeom>
          <a:blipFill>
            <a:blip r:embed="rId4"/>
            <a:stretch>
              <a:fillRect/>
            </a:stretch>
          </a:blipFill>
        </p:spPr>
      </p:sp>
      <p:sp>
        <p:nvSpPr>
          <p:cNvPr id="6" name="TextBox 6"/>
          <p:cNvSpPr txBox="1"/>
          <p:nvPr/>
        </p:nvSpPr>
        <p:spPr>
          <a:xfrm>
            <a:off x="1150869" y="1726176"/>
            <a:ext cx="14745813" cy="2070101"/>
          </a:xfrm>
          <a:prstGeom prst="rect">
            <a:avLst/>
          </a:prstGeom>
        </p:spPr>
        <p:txBody>
          <a:bodyPr lIns="0" tIns="0" rIns="0" bIns="0" rtlCol="0" anchor="t">
            <a:spAutoFit/>
          </a:bodyPr>
          <a:lstStyle/>
          <a:p>
            <a:pPr algn="ctr">
              <a:lnSpc>
                <a:spcPts val="8000"/>
              </a:lnSpc>
            </a:pPr>
            <a:r>
              <a:rPr lang="en-US" sz="8000">
                <a:solidFill>
                  <a:srgbClr val="8F5D49"/>
                </a:solidFill>
                <a:latin typeface="Radley"/>
              </a:rPr>
              <a:t>Detection of Abusive   Comments</a:t>
            </a:r>
          </a:p>
        </p:txBody>
      </p:sp>
      <p:sp>
        <p:nvSpPr>
          <p:cNvPr id="9" name="TextBox 9"/>
          <p:cNvSpPr txBox="1"/>
          <p:nvPr/>
        </p:nvSpPr>
        <p:spPr>
          <a:xfrm>
            <a:off x="2113008" y="631408"/>
            <a:ext cx="3389008" cy="463296"/>
          </a:xfrm>
          <a:prstGeom prst="rect">
            <a:avLst/>
          </a:prstGeom>
        </p:spPr>
        <p:txBody>
          <a:bodyPr lIns="0" tIns="0" rIns="0" bIns="0" rtlCol="0" anchor="t">
            <a:spAutoFit/>
          </a:bodyPr>
          <a:lstStyle/>
          <a:p>
            <a:pPr>
              <a:lnSpc>
                <a:spcPts val="1871"/>
              </a:lnSpc>
            </a:pPr>
            <a:r>
              <a:rPr lang="en-US" sz="1599">
                <a:solidFill>
                  <a:srgbClr val="8F5D49"/>
                </a:solidFill>
                <a:latin typeface="Raleway Bold"/>
              </a:rPr>
              <a:t>INDRAPRASTHA INSTITUTE OF INFORMATION TECHNOLOGY</a:t>
            </a:r>
          </a:p>
        </p:txBody>
      </p:sp>
      <p:sp>
        <p:nvSpPr>
          <p:cNvPr id="10" name="Freeform 10"/>
          <p:cNvSpPr/>
          <p:nvPr/>
        </p:nvSpPr>
        <p:spPr>
          <a:xfrm>
            <a:off x="852411" y="4062977"/>
            <a:ext cx="6570385" cy="6224023"/>
          </a:xfrm>
          <a:custGeom>
            <a:avLst/>
            <a:gdLst/>
            <a:ahLst/>
            <a:cxnLst/>
            <a:rect l="l" t="t" r="r" b="b"/>
            <a:pathLst>
              <a:path w="6570385" h="6224023">
                <a:moveTo>
                  <a:pt x="0" y="0"/>
                </a:moveTo>
                <a:lnTo>
                  <a:pt x="6570385" y="0"/>
                </a:lnTo>
                <a:lnTo>
                  <a:pt x="6570385" y="6224023"/>
                </a:lnTo>
                <a:lnTo>
                  <a:pt x="0" y="62240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0">
            <a:extLst>
              <a:ext uri="{FF2B5EF4-FFF2-40B4-BE49-F238E27FC236}">
                <a16:creationId xmlns:a16="http://schemas.microsoft.com/office/drawing/2014/main" id="{48820E23-7EF6-8748-B8A6-3DE74933859A}"/>
              </a:ext>
            </a:extLst>
          </p:cNvPr>
          <p:cNvSpPr txBox="1"/>
          <p:nvPr/>
        </p:nvSpPr>
        <p:spPr>
          <a:xfrm>
            <a:off x="8839200" y="4229100"/>
            <a:ext cx="6172200" cy="646331"/>
          </a:xfrm>
          <a:prstGeom prst="rect">
            <a:avLst/>
          </a:prstGeom>
          <a:noFill/>
        </p:spPr>
        <p:txBody>
          <a:bodyPr wrap="square" rtlCol="0">
            <a:spAutoFit/>
          </a:bodyPr>
          <a:lstStyle/>
          <a:p>
            <a:r>
              <a:rPr lang="en-IN" sz="3600" dirty="0">
                <a:solidFill>
                  <a:schemeClr val="accent2">
                    <a:lumMod val="50000"/>
                  </a:schemeClr>
                </a:solidFill>
              </a:rPr>
              <a:t>- Presented by </a:t>
            </a:r>
            <a:r>
              <a:rPr lang="en-IN" sz="3600" dirty="0" err="1">
                <a:solidFill>
                  <a:schemeClr val="accent2">
                    <a:lumMod val="50000"/>
                  </a:schemeClr>
                </a:solidFill>
              </a:rPr>
              <a:t>Ranit</a:t>
            </a:r>
            <a:r>
              <a:rPr lang="en-IN" sz="3600" dirty="0">
                <a:solidFill>
                  <a:schemeClr val="accent2">
                    <a:lumMod val="50000"/>
                  </a:schemeClr>
                </a:solidFill>
              </a:rPr>
              <a:t> Pal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F5D49"/>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5" name="Freeform 5"/>
          <p:cNvSpPr/>
          <p:nvPr/>
        </p:nvSpPr>
        <p:spPr>
          <a:xfrm flipH="1">
            <a:off x="13020643" y="1781595"/>
            <a:ext cx="3425690" cy="7476705"/>
          </a:xfrm>
          <a:custGeom>
            <a:avLst/>
            <a:gdLst/>
            <a:ahLst/>
            <a:cxnLst/>
            <a:rect l="l" t="t" r="r" b="b"/>
            <a:pathLst>
              <a:path w="3425690" h="7476705">
                <a:moveTo>
                  <a:pt x="3425690" y="0"/>
                </a:moveTo>
                <a:lnTo>
                  <a:pt x="0" y="0"/>
                </a:lnTo>
                <a:lnTo>
                  <a:pt x="0" y="7476705"/>
                </a:lnTo>
                <a:lnTo>
                  <a:pt x="3425690" y="7476705"/>
                </a:lnTo>
                <a:lnTo>
                  <a:pt x="342569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713486"/>
            <a:ext cx="237450" cy="420129"/>
          </a:xfrm>
          <a:prstGeom prst="rect">
            <a:avLst/>
          </a:prstGeom>
        </p:spPr>
        <p:txBody>
          <a:bodyPr lIns="0" tIns="0" rIns="0" bIns="0" rtlCol="0" anchor="t">
            <a:spAutoFit/>
          </a:bodyPr>
          <a:lstStyle/>
          <a:p>
            <a:pPr algn="just">
              <a:lnSpc>
                <a:spcPts val="3240"/>
              </a:lnSpc>
            </a:pPr>
            <a:r>
              <a:rPr lang="en-US" sz="2769">
                <a:solidFill>
                  <a:srgbClr val="8F5D49"/>
                </a:solidFill>
                <a:latin typeface="Raleway Bold"/>
              </a:rPr>
              <a:t>I</a:t>
            </a:r>
          </a:p>
        </p:txBody>
      </p:sp>
      <p:sp>
        <p:nvSpPr>
          <p:cNvPr id="7" name="TextBox 7"/>
          <p:cNvSpPr txBox="1"/>
          <p:nvPr/>
        </p:nvSpPr>
        <p:spPr>
          <a:xfrm>
            <a:off x="1355447" y="713486"/>
            <a:ext cx="3235298" cy="829705"/>
          </a:xfrm>
          <a:prstGeom prst="rect">
            <a:avLst/>
          </a:prstGeom>
        </p:spPr>
        <p:txBody>
          <a:bodyPr lIns="0" tIns="0" rIns="0" bIns="0" rtlCol="0" anchor="t">
            <a:spAutoFit/>
          </a:bodyPr>
          <a:lstStyle/>
          <a:p>
            <a:pPr marL="0" lvl="0" indent="0" algn="just">
              <a:lnSpc>
                <a:spcPts val="3241"/>
              </a:lnSpc>
              <a:spcBef>
                <a:spcPct val="0"/>
              </a:spcBef>
            </a:pPr>
            <a:r>
              <a:rPr lang="en-US" sz="2770" u="none">
                <a:solidFill>
                  <a:srgbClr val="8F5D49"/>
                </a:solidFill>
                <a:latin typeface="Raleway Bold"/>
              </a:rPr>
              <a:t>INTRODUCTION</a:t>
            </a:r>
          </a:p>
          <a:p>
            <a:pPr marL="0" lvl="0" indent="0" algn="just">
              <a:lnSpc>
                <a:spcPts val="3241"/>
              </a:lnSpc>
              <a:spcBef>
                <a:spcPct val="0"/>
              </a:spcBef>
            </a:pPr>
            <a:endParaRPr lang="en-US" sz="2770" u="none">
              <a:solidFill>
                <a:srgbClr val="8F5D49"/>
              </a:solidFill>
              <a:latin typeface="Raleway Bold"/>
            </a:endParaRPr>
          </a:p>
        </p:txBody>
      </p:sp>
      <p:sp>
        <p:nvSpPr>
          <p:cNvPr id="8" name="TextBox 8"/>
          <p:cNvSpPr txBox="1"/>
          <p:nvPr/>
        </p:nvSpPr>
        <p:spPr>
          <a:xfrm>
            <a:off x="1355447" y="1724445"/>
            <a:ext cx="11370745" cy="7880350"/>
          </a:xfrm>
          <a:prstGeom prst="rect">
            <a:avLst/>
          </a:prstGeom>
        </p:spPr>
        <p:txBody>
          <a:bodyPr lIns="0" tIns="0" rIns="0" bIns="0" rtlCol="0" anchor="t">
            <a:spAutoFit/>
          </a:bodyPr>
          <a:lstStyle/>
          <a:p>
            <a:pPr marL="539749" lvl="1" indent="-269875" algn="just">
              <a:lnSpc>
                <a:spcPts val="3499"/>
              </a:lnSpc>
              <a:spcBef>
                <a:spcPct val="0"/>
              </a:spcBef>
              <a:buFont typeface="Arial"/>
              <a:buChar char="•"/>
            </a:pPr>
            <a:r>
              <a:rPr lang="en-US" sz="2499" u="none">
                <a:solidFill>
                  <a:srgbClr val="8F5D49"/>
                </a:solidFill>
                <a:latin typeface="Raleway"/>
              </a:rPr>
              <a:t>The use of social media and micro-blogging sites has increased immensely over time.</a:t>
            </a:r>
          </a:p>
          <a:p>
            <a:pPr algn="just">
              <a:lnSpc>
                <a:spcPts val="3499"/>
              </a:lnSpc>
              <a:spcBef>
                <a:spcPct val="0"/>
              </a:spcBef>
            </a:pPr>
            <a:endParaRPr lang="en-US" sz="2499" u="none">
              <a:solidFill>
                <a:srgbClr val="8F5D49"/>
              </a:solidFill>
              <a:latin typeface="Raleway"/>
            </a:endParaRPr>
          </a:p>
          <a:p>
            <a:pPr marL="539749" lvl="1" indent="-269875" algn="just">
              <a:lnSpc>
                <a:spcPts val="3499"/>
              </a:lnSpc>
              <a:spcBef>
                <a:spcPct val="0"/>
              </a:spcBef>
              <a:buFont typeface="Arial"/>
              <a:buChar char="•"/>
            </a:pPr>
            <a:r>
              <a:rPr lang="en-US" sz="2499" u="none">
                <a:solidFill>
                  <a:srgbClr val="8F5D49"/>
                </a:solidFill>
                <a:latin typeface="Raleway"/>
              </a:rPr>
              <a:t>It has become one of the significant sources of information and a way to express individuals' views.</a:t>
            </a:r>
          </a:p>
          <a:p>
            <a:pPr algn="just">
              <a:lnSpc>
                <a:spcPts val="3499"/>
              </a:lnSpc>
              <a:spcBef>
                <a:spcPct val="0"/>
              </a:spcBef>
            </a:pPr>
            <a:endParaRPr lang="en-US" sz="2499" u="none">
              <a:solidFill>
                <a:srgbClr val="8F5D49"/>
              </a:solidFill>
              <a:latin typeface="Raleway"/>
            </a:endParaRPr>
          </a:p>
          <a:p>
            <a:pPr marL="539749" lvl="1" indent="-269875" algn="just">
              <a:lnSpc>
                <a:spcPts val="3499"/>
              </a:lnSpc>
              <a:spcBef>
                <a:spcPct val="0"/>
              </a:spcBef>
              <a:buFont typeface="Arial"/>
              <a:buChar char="•"/>
            </a:pPr>
            <a:r>
              <a:rPr lang="en-US" sz="2499" u="none">
                <a:solidFill>
                  <a:srgbClr val="8F5D49"/>
                </a:solidFill>
                <a:latin typeface="Raleway"/>
              </a:rPr>
              <a:t>As the use has increased, the necessity to impose required filtration and checks over the comments and posts has also increased.</a:t>
            </a:r>
          </a:p>
          <a:p>
            <a:pPr algn="just">
              <a:lnSpc>
                <a:spcPts val="3499"/>
              </a:lnSpc>
              <a:spcBef>
                <a:spcPct val="0"/>
              </a:spcBef>
            </a:pPr>
            <a:endParaRPr lang="en-US" sz="2499" u="none">
              <a:solidFill>
                <a:srgbClr val="8F5D49"/>
              </a:solidFill>
              <a:latin typeface="Raleway"/>
            </a:endParaRPr>
          </a:p>
          <a:p>
            <a:pPr marL="539749" lvl="1" indent="-269875" algn="just">
              <a:lnSpc>
                <a:spcPts val="3499"/>
              </a:lnSpc>
              <a:spcBef>
                <a:spcPct val="0"/>
              </a:spcBef>
              <a:buFont typeface="Arial"/>
              <a:buChar char="•"/>
            </a:pPr>
            <a:r>
              <a:rPr lang="en-US" sz="2499" u="none">
                <a:solidFill>
                  <a:srgbClr val="8F5D49"/>
                </a:solidFill>
                <a:latin typeface="Raleway"/>
              </a:rPr>
              <a:t>To overcome this, we have proposed an ML-based approach to detect whether a comment is abusive.</a:t>
            </a:r>
          </a:p>
          <a:p>
            <a:pPr algn="just">
              <a:lnSpc>
                <a:spcPts val="3499"/>
              </a:lnSpc>
              <a:spcBef>
                <a:spcPct val="0"/>
              </a:spcBef>
            </a:pPr>
            <a:endParaRPr lang="en-US" sz="2499" u="none">
              <a:solidFill>
                <a:srgbClr val="8F5D49"/>
              </a:solidFill>
              <a:latin typeface="Raleway"/>
            </a:endParaRPr>
          </a:p>
          <a:p>
            <a:pPr marL="539749" lvl="1" indent="-269875" algn="just">
              <a:lnSpc>
                <a:spcPts val="3499"/>
              </a:lnSpc>
              <a:spcBef>
                <a:spcPct val="0"/>
              </a:spcBef>
              <a:buFont typeface="Arial"/>
              <a:buChar char="•"/>
            </a:pPr>
            <a:r>
              <a:rPr lang="en-US" sz="2499" u="none">
                <a:solidFill>
                  <a:srgbClr val="8F5D49"/>
                </a:solidFill>
                <a:latin typeface="Raleway"/>
              </a:rPr>
              <a:t>Dataset used: </a:t>
            </a:r>
            <a:r>
              <a:rPr lang="en-US" sz="2499" u="none">
                <a:solidFill>
                  <a:srgbClr val="8F5D49"/>
                </a:solidFill>
                <a:latin typeface="Raleway Bold"/>
              </a:rPr>
              <a:t>"Hated speech and offensive language dataset" [1]</a:t>
            </a:r>
            <a:r>
              <a:rPr lang="en-US" sz="2499" u="none">
                <a:solidFill>
                  <a:srgbClr val="8F5D49"/>
                </a:solidFill>
                <a:latin typeface="Raleway"/>
              </a:rPr>
              <a:t>.</a:t>
            </a:r>
          </a:p>
          <a:p>
            <a:pPr algn="just">
              <a:lnSpc>
                <a:spcPts val="3499"/>
              </a:lnSpc>
              <a:spcBef>
                <a:spcPct val="0"/>
              </a:spcBef>
            </a:pPr>
            <a:endParaRPr lang="en-US" sz="2499" u="none">
              <a:solidFill>
                <a:srgbClr val="8F5D49"/>
              </a:solidFill>
              <a:latin typeface="Raleway"/>
            </a:endParaRPr>
          </a:p>
          <a:p>
            <a:pPr marL="539749" lvl="1" indent="-269875" algn="just">
              <a:lnSpc>
                <a:spcPts val="3499"/>
              </a:lnSpc>
              <a:spcBef>
                <a:spcPct val="0"/>
              </a:spcBef>
              <a:buFont typeface="Arial"/>
              <a:buChar char="•"/>
            </a:pPr>
            <a:r>
              <a:rPr lang="en-US" sz="2499" u="none">
                <a:solidFill>
                  <a:srgbClr val="8F5D49"/>
                </a:solidFill>
                <a:latin typeface="Raleway"/>
              </a:rPr>
              <a:t>The dataset consists of comments from Twitter and contains abusive, non-abusive, and hate speech comments.</a:t>
            </a:r>
          </a:p>
          <a:p>
            <a:pPr algn="just">
              <a:lnSpc>
                <a:spcPts val="3499"/>
              </a:lnSpc>
              <a:spcBef>
                <a:spcPct val="0"/>
              </a:spcBef>
            </a:pPr>
            <a:endParaRPr lang="en-US" sz="2499" u="none">
              <a:solidFill>
                <a:srgbClr val="8F5D49"/>
              </a:solidFill>
              <a:latin typeface="Raleway"/>
            </a:endParaRPr>
          </a:p>
          <a:p>
            <a:pPr algn="just">
              <a:lnSpc>
                <a:spcPts val="3499"/>
              </a:lnSpc>
              <a:spcBef>
                <a:spcPct val="0"/>
              </a:spcBef>
            </a:pPr>
            <a:endParaRPr lang="en-US" sz="2499" u="none">
              <a:solidFill>
                <a:srgbClr val="8F5D49"/>
              </a:solidFill>
              <a:latin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F5D49"/>
                </a:solidFill>
                <a:latin typeface="Prata"/>
              </a:rPr>
              <a:t>2</a:t>
            </a:r>
          </a:p>
        </p:txBody>
      </p:sp>
      <p:sp>
        <p:nvSpPr>
          <p:cNvPr id="3" name="Freeform 3"/>
          <p:cNvSpPr/>
          <p:nvPr/>
        </p:nvSpPr>
        <p:spPr>
          <a:xfrm>
            <a:off x="7038379" y="879719"/>
            <a:ext cx="10135774" cy="8859276"/>
          </a:xfrm>
          <a:custGeom>
            <a:avLst/>
            <a:gdLst/>
            <a:ahLst/>
            <a:cxnLst/>
            <a:rect l="l" t="t" r="r" b="b"/>
            <a:pathLst>
              <a:path w="10135774" h="8859276">
                <a:moveTo>
                  <a:pt x="0" y="0"/>
                </a:moveTo>
                <a:lnTo>
                  <a:pt x="10135774" y="0"/>
                </a:lnTo>
                <a:lnTo>
                  <a:pt x="10135774" y="8859276"/>
                </a:lnTo>
                <a:lnTo>
                  <a:pt x="0" y="8859276"/>
                </a:lnTo>
                <a:lnTo>
                  <a:pt x="0" y="0"/>
                </a:lnTo>
                <a:close/>
              </a:path>
            </a:pathLst>
          </a:custGeom>
          <a:blipFill>
            <a:blip r:embed="rId2"/>
            <a:stretch>
              <a:fillRect l="-7111" t="-1338" b="-1338"/>
            </a:stretch>
          </a:blipFill>
        </p:spPr>
      </p:sp>
      <p:grpSp>
        <p:nvGrpSpPr>
          <p:cNvPr id="4" name="Group 4"/>
          <p:cNvGrpSpPr/>
          <p:nvPr/>
        </p:nvGrpSpPr>
        <p:grpSpPr>
          <a:xfrm>
            <a:off x="16740784" y="0"/>
            <a:ext cx="1547216" cy="10287000"/>
            <a:chOff x="0" y="0"/>
            <a:chExt cx="523379" cy="3479800"/>
          </a:xfrm>
        </p:grpSpPr>
        <p:sp>
          <p:nvSpPr>
            <p:cNvPr id="5" name="Freeform 5"/>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6" name="TextBox 6"/>
          <p:cNvSpPr txBox="1"/>
          <p:nvPr/>
        </p:nvSpPr>
        <p:spPr>
          <a:xfrm>
            <a:off x="1028700" y="713486"/>
            <a:ext cx="485246" cy="420130"/>
          </a:xfrm>
          <a:prstGeom prst="rect">
            <a:avLst/>
          </a:prstGeom>
        </p:spPr>
        <p:txBody>
          <a:bodyPr lIns="0" tIns="0" rIns="0" bIns="0" rtlCol="0" anchor="t">
            <a:spAutoFit/>
          </a:bodyPr>
          <a:lstStyle/>
          <a:p>
            <a:pPr marL="0" lvl="0" indent="0" algn="just">
              <a:lnSpc>
                <a:spcPts val="3241"/>
              </a:lnSpc>
              <a:spcBef>
                <a:spcPct val="0"/>
              </a:spcBef>
            </a:pPr>
            <a:r>
              <a:rPr lang="en-US" sz="2770" u="none">
                <a:solidFill>
                  <a:srgbClr val="8F5D49"/>
                </a:solidFill>
                <a:latin typeface="Raleway Bold"/>
              </a:rPr>
              <a:t>III</a:t>
            </a:r>
          </a:p>
        </p:txBody>
      </p:sp>
      <p:sp>
        <p:nvSpPr>
          <p:cNvPr id="7" name="TextBox 7"/>
          <p:cNvSpPr txBox="1"/>
          <p:nvPr/>
        </p:nvSpPr>
        <p:spPr>
          <a:xfrm>
            <a:off x="1513946" y="713486"/>
            <a:ext cx="3609386" cy="420130"/>
          </a:xfrm>
          <a:prstGeom prst="rect">
            <a:avLst/>
          </a:prstGeom>
        </p:spPr>
        <p:txBody>
          <a:bodyPr lIns="0" tIns="0" rIns="0" bIns="0" rtlCol="0" anchor="t">
            <a:spAutoFit/>
          </a:bodyPr>
          <a:lstStyle/>
          <a:p>
            <a:pPr marL="0" lvl="0" indent="0" algn="just">
              <a:lnSpc>
                <a:spcPts val="3241"/>
              </a:lnSpc>
              <a:spcBef>
                <a:spcPct val="0"/>
              </a:spcBef>
            </a:pPr>
            <a:r>
              <a:rPr lang="en-US" sz="2770" u="none">
                <a:solidFill>
                  <a:srgbClr val="8F5D49"/>
                </a:solidFill>
                <a:latin typeface="Raleway Bold"/>
              </a:rPr>
              <a:t>METHODOLOGY</a:t>
            </a:r>
          </a:p>
        </p:txBody>
      </p:sp>
      <p:sp>
        <p:nvSpPr>
          <p:cNvPr id="8" name="TextBox 8"/>
          <p:cNvSpPr txBox="1"/>
          <p:nvPr/>
        </p:nvSpPr>
        <p:spPr>
          <a:xfrm>
            <a:off x="1355447" y="2047118"/>
            <a:ext cx="3318872" cy="448310"/>
          </a:xfrm>
          <a:prstGeom prst="rect">
            <a:avLst/>
          </a:prstGeom>
        </p:spPr>
        <p:txBody>
          <a:bodyPr lIns="0" tIns="0" rIns="0" bIns="0" rtlCol="0" anchor="t">
            <a:spAutoFit/>
          </a:bodyPr>
          <a:lstStyle/>
          <a:p>
            <a:pPr algn="ctr">
              <a:lnSpc>
                <a:spcPts val="3640"/>
              </a:lnSpc>
              <a:spcBef>
                <a:spcPct val="0"/>
              </a:spcBef>
            </a:pPr>
            <a:r>
              <a:rPr lang="en-US" sz="2600">
                <a:solidFill>
                  <a:srgbClr val="8F5D49"/>
                </a:solidFill>
                <a:latin typeface="Raleway Bold"/>
              </a:rPr>
              <a:t>Pre-processing</a:t>
            </a:r>
          </a:p>
        </p:txBody>
      </p:sp>
      <p:sp>
        <p:nvSpPr>
          <p:cNvPr id="9" name="TextBox 9"/>
          <p:cNvSpPr txBox="1"/>
          <p:nvPr/>
        </p:nvSpPr>
        <p:spPr>
          <a:xfrm>
            <a:off x="1355447" y="6191413"/>
            <a:ext cx="3609386" cy="905510"/>
          </a:xfrm>
          <a:prstGeom prst="rect">
            <a:avLst/>
          </a:prstGeom>
        </p:spPr>
        <p:txBody>
          <a:bodyPr lIns="0" tIns="0" rIns="0" bIns="0" rtlCol="0" anchor="t">
            <a:spAutoFit/>
          </a:bodyPr>
          <a:lstStyle/>
          <a:p>
            <a:pPr algn="ctr">
              <a:lnSpc>
                <a:spcPts val="3640"/>
              </a:lnSpc>
            </a:pPr>
            <a:r>
              <a:rPr lang="en-US" sz="2600">
                <a:solidFill>
                  <a:srgbClr val="8F5D49"/>
                </a:solidFill>
                <a:latin typeface="Raleway Bold"/>
              </a:rPr>
              <a:t>Classifiers used</a:t>
            </a:r>
          </a:p>
          <a:p>
            <a:pPr algn="ctr">
              <a:lnSpc>
                <a:spcPts val="3640"/>
              </a:lnSpc>
              <a:spcBef>
                <a:spcPct val="0"/>
              </a:spcBef>
            </a:pPr>
            <a:endParaRPr lang="en-US" sz="2600">
              <a:solidFill>
                <a:srgbClr val="8F5D49"/>
              </a:solidFill>
              <a:latin typeface="Raleway Bold"/>
            </a:endParaRPr>
          </a:p>
        </p:txBody>
      </p:sp>
      <p:sp>
        <p:nvSpPr>
          <p:cNvPr id="10" name="TextBox 10"/>
          <p:cNvSpPr txBox="1"/>
          <p:nvPr/>
        </p:nvSpPr>
        <p:spPr>
          <a:xfrm>
            <a:off x="1955704" y="2461773"/>
            <a:ext cx="3840556" cy="2472055"/>
          </a:xfrm>
          <a:prstGeom prst="rect">
            <a:avLst/>
          </a:prstGeom>
        </p:spPr>
        <p:txBody>
          <a:bodyPr lIns="0" tIns="0" rIns="0" bIns="0" rtlCol="0" anchor="t">
            <a:spAutoFit/>
          </a:bodyPr>
          <a:lstStyle/>
          <a:p>
            <a:pPr marL="604519" lvl="1" indent="-302260" algn="just">
              <a:lnSpc>
                <a:spcPts val="3919"/>
              </a:lnSpc>
              <a:buFont typeface="Arial"/>
              <a:buChar char="•"/>
            </a:pPr>
            <a:r>
              <a:rPr lang="en-US" sz="2799">
                <a:solidFill>
                  <a:srgbClr val="8F5D49"/>
                </a:solidFill>
                <a:latin typeface="Raleway"/>
              </a:rPr>
              <a:t>Basic cleaning</a:t>
            </a:r>
          </a:p>
          <a:p>
            <a:pPr marL="604519" lvl="1" indent="-302260" algn="just">
              <a:lnSpc>
                <a:spcPts val="3919"/>
              </a:lnSpc>
              <a:buFont typeface="Arial"/>
              <a:buChar char="•"/>
            </a:pPr>
            <a:r>
              <a:rPr lang="en-US" sz="2799">
                <a:solidFill>
                  <a:srgbClr val="8F5D49"/>
                </a:solidFill>
                <a:latin typeface="Raleway"/>
              </a:rPr>
              <a:t>Lemmatize</a:t>
            </a:r>
          </a:p>
          <a:p>
            <a:pPr marL="604519" lvl="1" indent="-302260" algn="just">
              <a:lnSpc>
                <a:spcPts val="3919"/>
              </a:lnSpc>
              <a:buFont typeface="Arial"/>
              <a:buChar char="•"/>
            </a:pPr>
            <a:r>
              <a:rPr lang="en-US" sz="2799">
                <a:solidFill>
                  <a:srgbClr val="8F5D49"/>
                </a:solidFill>
                <a:latin typeface="Raleway"/>
              </a:rPr>
              <a:t>Tokenization</a:t>
            </a:r>
          </a:p>
          <a:p>
            <a:pPr marL="604519" lvl="1" indent="-302260" algn="just">
              <a:lnSpc>
                <a:spcPts val="3919"/>
              </a:lnSpc>
              <a:buFont typeface="Arial"/>
              <a:buChar char="•"/>
            </a:pPr>
            <a:r>
              <a:rPr lang="en-US" sz="2799">
                <a:solidFill>
                  <a:srgbClr val="8F5D49"/>
                </a:solidFill>
                <a:latin typeface="Raleway"/>
              </a:rPr>
              <a:t>Stopwords</a:t>
            </a:r>
          </a:p>
          <a:p>
            <a:pPr marL="604519" lvl="1" indent="-302260" algn="just">
              <a:lnSpc>
                <a:spcPts val="3919"/>
              </a:lnSpc>
              <a:buFont typeface="Arial"/>
              <a:buChar char="•"/>
            </a:pPr>
            <a:r>
              <a:rPr lang="en-US" sz="2799">
                <a:solidFill>
                  <a:srgbClr val="8F5D49"/>
                </a:solidFill>
                <a:latin typeface="Raleway"/>
              </a:rPr>
              <a:t>Non-English words</a:t>
            </a:r>
          </a:p>
        </p:txBody>
      </p:sp>
      <p:sp>
        <p:nvSpPr>
          <p:cNvPr id="11" name="TextBox 11"/>
          <p:cNvSpPr txBox="1"/>
          <p:nvPr/>
        </p:nvSpPr>
        <p:spPr>
          <a:xfrm>
            <a:off x="2143111" y="6641628"/>
            <a:ext cx="4895269" cy="2472055"/>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8F5D49"/>
                </a:solidFill>
                <a:latin typeface="Raleway"/>
              </a:rPr>
              <a:t>Naïve Bayes</a:t>
            </a:r>
          </a:p>
          <a:p>
            <a:pPr marL="604519" lvl="1" indent="-302260">
              <a:lnSpc>
                <a:spcPts val="3919"/>
              </a:lnSpc>
              <a:buFont typeface="Arial"/>
              <a:buChar char="•"/>
            </a:pPr>
            <a:r>
              <a:rPr lang="en-US" sz="2799">
                <a:solidFill>
                  <a:srgbClr val="8F5D49"/>
                </a:solidFill>
                <a:latin typeface="Raleway"/>
              </a:rPr>
              <a:t>Support Vector  Machine</a:t>
            </a:r>
          </a:p>
          <a:p>
            <a:pPr marL="604519" lvl="1" indent="-302260">
              <a:lnSpc>
                <a:spcPts val="3919"/>
              </a:lnSpc>
              <a:buFont typeface="Arial"/>
              <a:buChar char="•"/>
            </a:pPr>
            <a:r>
              <a:rPr lang="en-US" sz="2799">
                <a:solidFill>
                  <a:srgbClr val="8F5D49"/>
                </a:solidFill>
                <a:latin typeface="Raleway"/>
              </a:rPr>
              <a:t>Logistic Regression</a:t>
            </a:r>
          </a:p>
          <a:p>
            <a:pPr marL="604519" lvl="1" indent="-302260">
              <a:lnSpc>
                <a:spcPts val="3919"/>
              </a:lnSpc>
              <a:buFont typeface="Arial"/>
              <a:buChar char="•"/>
            </a:pPr>
            <a:r>
              <a:rPr lang="en-US" sz="2799">
                <a:solidFill>
                  <a:srgbClr val="8F5D49"/>
                </a:solidFill>
                <a:latin typeface="Raleway"/>
              </a:rPr>
              <a:t>Decision Tree</a:t>
            </a:r>
          </a:p>
          <a:p>
            <a:pPr marL="604519" lvl="1" indent="-302260">
              <a:lnSpc>
                <a:spcPts val="3919"/>
              </a:lnSpc>
              <a:buFont typeface="Arial"/>
              <a:buChar char="•"/>
            </a:pPr>
            <a:r>
              <a:rPr lang="en-US" sz="2799">
                <a:solidFill>
                  <a:srgbClr val="8F5D49"/>
                </a:solidFill>
                <a:latin typeface="Raleway"/>
              </a:rPr>
              <a:t>Random Forest</a:t>
            </a:r>
          </a:p>
        </p:txBody>
      </p:sp>
      <p:sp>
        <p:nvSpPr>
          <p:cNvPr id="12" name="TextBox 12"/>
          <p:cNvSpPr txBox="1"/>
          <p:nvPr/>
        </p:nvSpPr>
        <p:spPr>
          <a:xfrm>
            <a:off x="10924507" y="9760172"/>
            <a:ext cx="4811880" cy="1006031"/>
          </a:xfrm>
          <a:prstGeom prst="rect">
            <a:avLst/>
          </a:prstGeom>
        </p:spPr>
        <p:txBody>
          <a:bodyPr lIns="0" tIns="0" rIns="0" bIns="0" rtlCol="0" anchor="t">
            <a:spAutoFit/>
          </a:bodyPr>
          <a:lstStyle/>
          <a:p>
            <a:pPr>
              <a:lnSpc>
                <a:spcPts val="2940"/>
              </a:lnSpc>
            </a:pPr>
            <a:r>
              <a:rPr lang="en-US" sz="2100">
                <a:solidFill>
                  <a:srgbClr val="804F3B"/>
                </a:solidFill>
                <a:latin typeface="Arimo Bold"/>
              </a:rPr>
              <a:t>FIG. 1 FRAMEWORK OF THE MODEL.</a:t>
            </a:r>
          </a:p>
          <a:p>
            <a:pPr algn="just">
              <a:lnSpc>
                <a:spcPts val="2457"/>
              </a:lnSpc>
            </a:pPr>
            <a:endParaRPr lang="en-US" sz="2100">
              <a:solidFill>
                <a:srgbClr val="804F3B"/>
              </a:solidFill>
              <a:latin typeface="Arimo Bold"/>
            </a:endParaRPr>
          </a:p>
          <a:p>
            <a:pPr algn="just">
              <a:lnSpc>
                <a:spcPts val="2457"/>
              </a:lnSpc>
            </a:pPr>
            <a:endParaRPr lang="en-US" sz="2100">
              <a:solidFill>
                <a:srgbClr val="804F3B"/>
              </a:solidFill>
              <a:latin typeface="Arimo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F5D49"/>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5" name="Freeform 5"/>
          <p:cNvSpPr/>
          <p:nvPr/>
        </p:nvSpPr>
        <p:spPr>
          <a:xfrm>
            <a:off x="1355447" y="1028700"/>
            <a:ext cx="13138976" cy="2637415"/>
          </a:xfrm>
          <a:custGeom>
            <a:avLst/>
            <a:gdLst/>
            <a:ahLst/>
            <a:cxnLst/>
            <a:rect l="l" t="t" r="r" b="b"/>
            <a:pathLst>
              <a:path w="13138976" h="2637415">
                <a:moveTo>
                  <a:pt x="0" y="0"/>
                </a:moveTo>
                <a:lnTo>
                  <a:pt x="13138976" y="0"/>
                </a:lnTo>
                <a:lnTo>
                  <a:pt x="13138976" y="2637415"/>
                </a:lnTo>
                <a:lnTo>
                  <a:pt x="0" y="2637415"/>
                </a:lnTo>
                <a:lnTo>
                  <a:pt x="0" y="0"/>
                </a:lnTo>
                <a:close/>
              </a:path>
            </a:pathLst>
          </a:custGeom>
          <a:blipFill>
            <a:blip r:embed="rId2"/>
            <a:stretch>
              <a:fillRect/>
            </a:stretch>
          </a:blipFill>
        </p:spPr>
      </p:sp>
      <p:sp>
        <p:nvSpPr>
          <p:cNvPr id="6" name="TextBox 6"/>
          <p:cNvSpPr txBox="1"/>
          <p:nvPr/>
        </p:nvSpPr>
        <p:spPr>
          <a:xfrm>
            <a:off x="1355447" y="420636"/>
            <a:ext cx="3235298" cy="342138"/>
          </a:xfrm>
          <a:prstGeom prst="rect">
            <a:avLst/>
          </a:prstGeom>
        </p:spPr>
        <p:txBody>
          <a:bodyPr lIns="0" tIns="0" rIns="0" bIns="0" rtlCol="0" anchor="t">
            <a:spAutoFit/>
          </a:bodyPr>
          <a:lstStyle/>
          <a:p>
            <a:pPr marL="0" lvl="0" indent="0" algn="just">
              <a:lnSpc>
                <a:spcPts val="2691"/>
              </a:lnSpc>
              <a:spcBef>
                <a:spcPct val="0"/>
              </a:spcBef>
            </a:pPr>
            <a:r>
              <a:rPr lang="en-US" sz="2300" u="none">
                <a:solidFill>
                  <a:srgbClr val="8F5D49"/>
                </a:solidFill>
                <a:latin typeface="Raleway Bold"/>
              </a:rPr>
              <a:t>Raw Data</a:t>
            </a:r>
          </a:p>
        </p:txBody>
      </p:sp>
      <p:sp>
        <p:nvSpPr>
          <p:cNvPr id="7" name="TextBox 7"/>
          <p:cNvSpPr txBox="1"/>
          <p:nvPr/>
        </p:nvSpPr>
        <p:spPr>
          <a:xfrm>
            <a:off x="5488271" y="3608965"/>
            <a:ext cx="7789489" cy="978535"/>
          </a:xfrm>
          <a:prstGeom prst="rect">
            <a:avLst/>
          </a:prstGeom>
        </p:spPr>
        <p:txBody>
          <a:bodyPr lIns="0" tIns="0" rIns="0" bIns="0" rtlCol="0" anchor="t">
            <a:spAutoFit/>
          </a:bodyPr>
          <a:lstStyle/>
          <a:p>
            <a:pPr>
              <a:lnSpc>
                <a:spcPts val="2800"/>
              </a:lnSpc>
            </a:pPr>
            <a:r>
              <a:rPr lang="en-US" sz="2000">
                <a:solidFill>
                  <a:srgbClr val="804F3B"/>
                </a:solidFill>
                <a:latin typeface="Raleway Bold"/>
              </a:rPr>
              <a:t>FIG 2. UNPROCESSED INITIAL DATA.</a:t>
            </a:r>
          </a:p>
          <a:p>
            <a:pPr algn="just">
              <a:lnSpc>
                <a:spcPts val="2340"/>
              </a:lnSpc>
            </a:pPr>
            <a:endParaRPr lang="en-US" sz="2000">
              <a:solidFill>
                <a:srgbClr val="804F3B"/>
              </a:solidFill>
              <a:latin typeface="Raleway Bold"/>
            </a:endParaRPr>
          </a:p>
          <a:p>
            <a:pPr algn="just">
              <a:lnSpc>
                <a:spcPts val="2340"/>
              </a:lnSpc>
            </a:pPr>
            <a:endParaRPr lang="en-US" sz="2000">
              <a:solidFill>
                <a:srgbClr val="804F3B"/>
              </a:solidFill>
              <a:latin typeface="Raleway Bold"/>
            </a:endParaRPr>
          </a:p>
        </p:txBody>
      </p:sp>
      <p:sp>
        <p:nvSpPr>
          <p:cNvPr id="8" name="Freeform 8"/>
          <p:cNvSpPr/>
          <p:nvPr/>
        </p:nvSpPr>
        <p:spPr>
          <a:xfrm>
            <a:off x="6892891" y="4297876"/>
            <a:ext cx="1411958" cy="1414530"/>
          </a:xfrm>
          <a:custGeom>
            <a:avLst/>
            <a:gdLst/>
            <a:ahLst/>
            <a:cxnLst/>
            <a:rect l="l" t="t" r="r" b="b"/>
            <a:pathLst>
              <a:path w="1411958" h="1414530">
                <a:moveTo>
                  <a:pt x="0" y="0"/>
                </a:moveTo>
                <a:lnTo>
                  <a:pt x="1411958" y="0"/>
                </a:lnTo>
                <a:lnTo>
                  <a:pt x="1411958" y="1414530"/>
                </a:lnTo>
                <a:lnTo>
                  <a:pt x="0" y="1414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355447" y="6123534"/>
            <a:ext cx="13445251" cy="3615461"/>
          </a:xfrm>
          <a:custGeom>
            <a:avLst/>
            <a:gdLst/>
            <a:ahLst/>
            <a:cxnLst/>
            <a:rect l="l" t="t" r="r" b="b"/>
            <a:pathLst>
              <a:path w="13445251" h="3615461">
                <a:moveTo>
                  <a:pt x="0" y="0"/>
                </a:moveTo>
                <a:lnTo>
                  <a:pt x="13445251" y="0"/>
                </a:lnTo>
                <a:lnTo>
                  <a:pt x="13445251" y="3615461"/>
                </a:lnTo>
                <a:lnTo>
                  <a:pt x="0" y="3615461"/>
                </a:lnTo>
                <a:lnTo>
                  <a:pt x="0" y="0"/>
                </a:lnTo>
                <a:close/>
              </a:path>
            </a:pathLst>
          </a:custGeom>
          <a:blipFill>
            <a:blip r:embed="rId5"/>
            <a:stretch>
              <a:fillRect/>
            </a:stretch>
          </a:blipFill>
        </p:spPr>
      </p:sp>
      <p:sp>
        <p:nvSpPr>
          <p:cNvPr id="10" name="TextBox 10"/>
          <p:cNvSpPr txBox="1"/>
          <p:nvPr/>
        </p:nvSpPr>
        <p:spPr>
          <a:xfrm>
            <a:off x="1355447" y="5541337"/>
            <a:ext cx="3235298" cy="342138"/>
          </a:xfrm>
          <a:prstGeom prst="rect">
            <a:avLst/>
          </a:prstGeom>
        </p:spPr>
        <p:txBody>
          <a:bodyPr lIns="0" tIns="0" rIns="0" bIns="0" rtlCol="0" anchor="t">
            <a:spAutoFit/>
          </a:bodyPr>
          <a:lstStyle/>
          <a:p>
            <a:pPr marL="0" lvl="0" indent="0" algn="just">
              <a:lnSpc>
                <a:spcPts val="2691"/>
              </a:lnSpc>
              <a:spcBef>
                <a:spcPct val="0"/>
              </a:spcBef>
            </a:pPr>
            <a:r>
              <a:rPr lang="en-US" sz="2300">
                <a:solidFill>
                  <a:srgbClr val="8F5D49"/>
                </a:solidFill>
                <a:latin typeface="Raleway Bold"/>
              </a:rPr>
              <a:t>Processed Data</a:t>
            </a:r>
          </a:p>
        </p:txBody>
      </p:sp>
      <p:sp>
        <p:nvSpPr>
          <p:cNvPr id="11" name="TextBox 11"/>
          <p:cNvSpPr txBox="1"/>
          <p:nvPr/>
        </p:nvSpPr>
        <p:spPr>
          <a:xfrm>
            <a:off x="5574219" y="9729470"/>
            <a:ext cx="2637790" cy="312420"/>
          </a:xfrm>
          <a:prstGeom prst="rect">
            <a:avLst/>
          </a:prstGeom>
        </p:spPr>
        <p:txBody>
          <a:bodyPr lIns="0" tIns="0" rIns="0" bIns="0" rtlCol="0" anchor="t">
            <a:spAutoFit/>
          </a:bodyPr>
          <a:lstStyle/>
          <a:p>
            <a:pPr marL="0" lvl="0" indent="0" algn="just">
              <a:lnSpc>
                <a:spcPts val="2340"/>
              </a:lnSpc>
              <a:spcBef>
                <a:spcPct val="0"/>
              </a:spcBef>
            </a:pPr>
            <a:r>
              <a:rPr lang="en-US" sz="2000" u="none">
                <a:solidFill>
                  <a:srgbClr val="804F3B"/>
                </a:solidFill>
                <a:latin typeface="Raleway Bold"/>
              </a:rPr>
              <a:t>Fig 3. Processed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F5D49"/>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graphicFrame>
        <p:nvGraphicFramePr>
          <p:cNvPr id="5" name="Table 5"/>
          <p:cNvGraphicFramePr>
            <a:graphicFrameLocks noGrp="1"/>
          </p:cNvGraphicFramePr>
          <p:nvPr/>
        </p:nvGraphicFramePr>
        <p:xfrm>
          <a:off x="1355447" y="2143125"/>
          <a:ext cx="14469884" cy="7115176"/>
        </p:xfrm>
        <a:graphic>
          <a:graphicData uri="http://schemas.openxmlformats.org/drawingml/2006/table">
            <a:tbl>
              <a:tblPr/>
              <a:tblGrid>
                <a:gridCol w="4209243">
                  <a:extLst>
                    <a:ext uri="{9D8B030D-6E8A-4147-A177-3AD203B41FA5}">
                      <a16:colId xmlns:a16="http://schemas.microsoft.com/office/drawing/2014/main" val="20000"/>
                    </a:ext>
                  </a:extLst>
                </a:gridCol>
                <a:gridCol w="2694423">
                  <a:extLst>
                    <a:ext uri="{9D8B030D-6E8A-4147-A177-3AD203B41FA5}">
                      <a16:colId xmlns:a16="http://schemas.microsoft.com/office/drawing/2014/main" val="20001"/>
                    </a:ext>
                  </a:extLst>
                </a:gridCol>
                <a:gridCol w="2561837">
                  <a:extLst>
                    <a:ext uri="{9D8B030D-6E8A-4147-A177-3AD203B41FA5}">
                      <a16:colId xmlns:a16="http://schemas.microsoft.com/office/drawing/2014/main" val="20002"/>
                    </a:ext>
                  </a:extLst>
                </a:gridCol>
                <a:gridCol w="2588594">
                  <a:extLst>
                    <a:ext uri="{9D8B030D-6E8A-4147-A177-3AD203B41FA5}">
                      <a16:colId xmlns:a16="http://schemas.microsoft.com/office/drawing/2014/main" val="20003"/>
                    </a:ext>
                  </a:extLst>
                </a:gridCol>
                <a:gridCol w="2415787">
                  <a:extLst>
                    <a:ext uri="{9D8B030D-6E8A-4147-A177-3AD203B41FA5}">
                      <a16:colId xmlns:a16="http://schemas.microsoft.com/office/drawing/2014/main" val="20004"/>
                    </a:ext>
                  </a:extLst>
                </a:gridCol>
              </a:tblGrid>
              <a:tr h="1212922">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CLASSIFIER</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r>
                        <a:rPr lang="en-US" sz="1599" u="none">
                          <a:solidFill>
                            <a:srgbClr val="8F5D49"/>
                          </a:solidFill>
                          <a:latin typeface="Raleway Bold"/>
                        </a:rPr>
                        <a:t>ACCURACY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r>
                        <a:rPr lang="en-US" sz="1599" u="none">
                          <a:solidFill>
                            <a:srgbClr val="8F5D49"/>
                          </a:solidFill>
                          <a:latin typeface="Raleway Bold"/>
                        </a:rPr>
                        <a:t>PRECISION (%)</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RECALL (%)</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F1-SCORE (%)</a:t>
                      </a:r>
                    </a:p>
                    <a:p>
                      <a:pPr marL="0" lvl="0" indent="0" algn="just">
                        <a:lnSpc>
                          <a:spcPts val="1871"/>
                        </a:lnSpc>
                        <a:spcBef>
                          <a:spcPct val="0"/>
                        </a:spcBef>
                      </a:pPr>
                      <a:endParaRPr lang="en-US" sz="1599" u="none">
                        <a:solidFill>
                          <a:srgbClr val="8F5D49"/>
                        </a:solidFill>
                        <a:latin typeface="Raleway Bold"/>
                      </a:endParaRP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83709">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Logistic Regression</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96.04</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98.11</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97.03</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97.58</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83709">
                <a:tc>
                  <a:txBody>
                    <a:bodyPr/>
                    <a:lstStyle/>
                    <a:p>
                      <a:pPr marL="0" lvl="0" indent="0" algn="just">
                        <a:lnSpc>
                          <a:spcPts val="1871"/>
                        </a:lnSpc>
                        <a:spcBef>
                          <a:spcPct val="0"/>
                        </a:spcBef>
                        <a:defRPr/>
                      </a:pPr>
                      <a:r>
                        <a:rPr lang="en-US" sz="1599" u="none">
                          <a:solidFill>
                            <a:srgbClr val="8F5D49"/>
                          </a:solidFill>
                          <a:latin typeface="Raleway Bold"/>
                        </a:rPr>
                        <a:t>Support Vector Machine</a:t>
                      </a:r>
                      <a:endParaRPr lang="en-US" sz="1100"/>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96.21</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98.52</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96.82</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97.66</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83709">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Decision Tree</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82.14</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82.18</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99.79</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90.13S</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83709">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Random Forest</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81.74</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81.74</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1.00</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89.95</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83709">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Naïve Bayes</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90.75</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90.80</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98.67</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94.57</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83709">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Voting Classifier</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96.16</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97.82</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97.46</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97.64</a:t>
                      </a:r>
                    </a:p>
                    <a:p>
                      <a:pPr marL="0" lvl="0" indent="0" algn="just">
                        <a:lnSpc>
                          <a:spcPts val="1871"/>
                        </a:lnSpc>
                        <a:spcBef>
                          <a:spcPct val="0"/>
                        </a:spcBef>
                      </a:pPr>
                      <a:r>
                        <a:rPr lang="en-US" sz="1599" u="none">
                          <a:solidFill>
                            <a:srgbClr val="8F5D49"/>
                          </a:solidFill>
                          <a:latin typeface="Raleway Bold"/>
                        </a:rPr>
                        <a:t>  </a:t>
                      </a:r>
                    </a:p>
                  </a:txBody>
                  <a:tcPr marL="114300" marR="114300" marT="114300" marB="1143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6"/>
          <p:cNvSpPr txBox="1"/>
          <p:nvPr/>
        </p:nvSpPr>
        <p:spPr>
          <a:xfrm>
            <a:off x="1028700" y="598297"/>
            <a:ext cx="550334" cy="420130"/>
          </a:xfrm>
          <a:prstGeom prst="rect">
            <a:avLst/>
          </a:prstGeom>
        </p:spPr>
        <p:txBody>
          <a:bodyPr lIns="0" tIns="0" rIns="0" bIns="0" rtlCol="0" anchor="t">
            <a:spAutoFit/>
          </a:bodyPr>
          <a:lstStyle/>
          <a:p>
            <a:pPr marL="0" lvl="0" indent="0" algn="just">
              <a:lnSpc>
                <a:spcPts val="3241"/>
              </a:lnSpc>
              <a:spcBef>
                <a:spcPct val="0"/>
              </a:spcBef>
            </a:pPr>
            <a:r>
              <a:rPr lang="en-US" sz="2770" u="none">
                <a:solidFill>
                  <a:srgbClr val="8F5D49"/>
                </a:solidFill>
                <a:latin typeface="Raleway Bold"/>
              </a:rPr>
              <a:t>IV</a:t>
            </a:r>
          </a:p>
        </p:txBody>
      </p:sp>
      <p:sp>
        <p:nvSpPr>
          <p:cNvPr id="7" name="TextBox 7"/>
          <p:cNvSpPr txBox="1"/>
          <p:nvPr/>
        </p:nvSpPr>
        <p:spPr>
          <a:xfrm>
            <a:off x="1444926" y="9430385"/>
            <a:ext cx="11001708" cy="607695"/>
          </a:xfrm>
          <a:prstGeom prst="rect">
            <a:avLst/>
          </a:prstGeom>
        </p:spPr>
        <p:txBody>
          <a:bodyPr lIns="0" tIns="0" rIns="0" bIns="0" rtlCol="0" anchor="t">
            <a:spAutoFit/>
          </a:bodyPr>
          <a:lstStyle/>
          <a:p>
            <a:pPr marL="0" lvl="0" indent="0" algn="just">
              <a:lnSpc>
                <a:spcPts val="2340"/>
              </a:lnSpc>
              <a:spcBef>
                <a:spcPct val="0"/>
              </a:spcBef>
            </a:pPr>
            <a:r>
              <a:rPr lang="en-US" sz="2000" u="none">
                <a:solidFill>
                  <a:srgbClr val="8F5D49"/>
                </a:solidFill>
                <a:latin typeface="Raleway Bold"/>
              </a:rPr>
              <a:t>Table 1. Comparative analysis of classifiers based on accuracy, precision, recall, F1-score.</a:t>
            </a:r>
          </a:p>
          <a:p>
            <a:pPr marL="0" lvl="0" indent="0" algn="just">
              <a:lnSpc>
                <a:spcPts val="2340"/>
              </a:lnSpc>
              <a:spcBef>
                <a:spcPct val="0"/>
              </a:spcBef>
            </a:pPr>
            <a:endParaRPr lang="en-US" sz="2000" u="none">
              <a:solidFill>
                <a:srgbClr val="8F5D49"/>
              </a:solidFill>
              <a:latin typeface="Raleway Bold"/>
            </a:endParaRPr>
          </a:p>
        </p:txBody>
      </p:sp>
      <p:sp>
        <p:nvSpPr>
          <p:cNvPr id="8" name="TextBox 8"/>
          <p:cNvSpPr txBox="1"/>
          <p:nvPr/>
        </p:nvSpPr>
        <p:spPr>
          <a:xfrm>
            <a:off x="1579034" y="590550"/>
            <a:ext cx="5366747" cy="420130"/>
          </a:xfrm>
          <a:prstGeom prst="rect">
            <a:avLst/>
          </a:prstGeom>
        </p:spPr>
        <p:txBody>
          <a:bodyPr lIns="0" tIns="0" rIns="0" bIns="0" rtlCol="0" anchor="t">
            <a:spAutoFit/>
          </a:bodyPr>
          <a:lstStyle/>
          <a:p>
            <a:pPr marL="0" lvl="0" indent="0" algn="just">
              <a:lnSpc>
                <a:spcPts val="3241"/>
              </a:lnSpc>
              <a:spcBef>
                <a:spcPct val="0"/>
              </a:spcBef>
            </a:pPr>
            <a:r>
              <a:rPr lang="en-US" sz="2770" u="none">
                <a:solidFill>
                  <a:srgbClr val="8F5D49"/>
                </a:solidFill>
                <a:latin typeface="Raleway Bold"/>
              </a:rPr>
              <a:t>RESULT AND DISCUSSION</a:t>
            </a:r>
          </a:p>
        </p:txBody>
      </p:sp>
      <p:sp>
        <p:nvSpPr>
          <p:cNvPr id="9" name="Freeform 9"/>
          <p:cNvSpPr/>
          <p:nvPr/>
        </p:nvSpPr>
        <p:spPr>
          <a:xfrm>
            <a:off x="14996572" y="435912"/>
            <a:ext cx="1505929" cy="1185577"/>
          </a:xfrm>
          <a:custGeom>
            <a:avLst/>
            <a:gdLst/>
            <a:ahLst/>
            <a:cxnLst/>
            <a:rect l="l" t="t" r="r" b="b"/>
            <a:pathLst>
              <a:path w="1505929" h="1185577">
                <a:moveTo>
                  <a:pt x="0" y="0"/>
                </a:moveTo>
                <a:lnTo>
                  <a:pt x="1505929" y="0"/>
                </a:lnTo>
                <a:lnTo>
                  <a:pt x="1505929" y="1185576"/>
                </a:lnTo>
                <a:lnTo>
                  <a:pt x="0" y="11855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F5D49"/>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graphicFrame>
        <p:nvGraphicFramePr>
          <p:cNvPr id="5" name="Table 5"/>
          <p:cNvGraphicFramePr>
            <a:graphicFrameLocks noGrp="1"/>
          </p:cNvGraphicFramePr>
          <p:nvPr/>
        </p:nvGraphicFramePr>
        <p:xfrm>
          <a:off x="4438923" y="1841234"/>
          <a:ext cx="11883061" cy="6619872"/>
        </p:xfrm>
        <a:graphic>
          <a:graphicData uri="http://schemas.openxmlformats.org/drawingml/2006/table">
            <a:tbl>
              <a:tblPr/>
              <a:tblGrid>
                <a:gridCol w="3424050">
                  <a:extLst>
                    <a:ext uri="{9D8B030D-6E8A-4147-A177-3AD203B41FA5}">
                      <a16:colId xmlns:a16="http://schemas.microsoft.com/office/drawing/2014/main" val="20000"/>
                    </a:ext>
                  </a:extLst>
                </a:gridCol>
                <a:gridCol w="1698517">
                  <a:extLst>
                    <a:ext uri="{9D8B030D-6E8A-4147-A177-3AD203B41FA5}">
                      <a16:colId xmlns:a16="http://schemas.microsoft.com/office/drawing/2014/main" val="20001"/>
                    </a:ext>
                  </a:extLst>
                </a:gridCol>
                <a:gridCol w="1470251">
                  <a:extLst>
                    <a:ext uri="{9D8B030D-6E8A-4147-A177-3AD203B41FA5}">
                      <a16:colId xmlns:a16="http://schemas.microsoft.com/office/drawing/2014/main" val="20002"/>
                    </a:ext>
                  </a:extLst>
                </a:gridCol>
                <a:gridCol w="1557929">
                  <a:extLst>
                    <a:ext uri="{9D8B030D-6E8A-4147-A177-3AD203B41FA5}">
                      <a16:colId xmlns:a16="http://schemas.microsoft.com/office/drawing/2014/main" val="20003"/>
                    </a:ext>
                  </a:extLst>
                </a:gridCol>
                <a:gridCol w="1417949">
                  <a:extLst>
                    <a:ext uri="{9D8B030D-6E8A-4147-A177-3AD203B41FA5}">
                      <a16:colId xmlns:a16="http://schemas.microsoft.com/office/drawing/2014/main" val="20004"/>
                    </a:ext>
                  </a:extLst>
                </a:gridCol>
                <a:gridCol w="2314365">
                  <a:extLst>
                    <a:ext uri="{9D8B030D-6E8A-4147-A177-3AD203B41FA5}">
                      <a16:colId xmlns:a16="http://schemas.microsoft.com/office/drawing/2014/main" val="20005"/>
                    </a:ext>
                  </a:extLst>
                </a:gridCol>
              </a:tblGrid>
              <a:tr h="945696">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CLASSIFIER</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TP</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TN</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FP </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FN</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ACCURACY (%)</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5696">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Logistic Regression</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1172</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5557</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107</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170</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96.04</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5696">
                <a:tc>
                  <a:txBody>
                    <a:bodyPr/>
                    <a:lstStyle/>
                    <a:p>
                      <a:pPr marL="0" lvl="0" indent="0" algn="just">
                        <a:lnSpc>
                          <a:spcPts val="1871"/>
                        </a:lnSpc>
                        <a:spcBef>
                          <a:spcPct val="0"/>
                        </a:spcBef>
                        <a:defRPr/>
                      </a:pPr>
                      <a:r>
                        <a:rPr lang="en-US" sz="1599" u="none">
                          <a:solidFill>
                            <a:srgbClr val="8F5D49"/>
                          </a:solidFill>
                          <a:latin typeface="Raleway Bold"/>
                        </a:rPr>
                        <a:t>Support Vector Machine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1196</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5545</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83</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182</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96.21</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45696">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Decision Tree</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40</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5715</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1239</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12</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82.14</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45696">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Random Forest</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0</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5727</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1279</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0</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81.74</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45696">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Naïve Bayes</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707</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5651</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572</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76</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90.75</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45696">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Voting Classifier</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1155</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5582</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124</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145</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lvl="0" indent="0" algn="just">
                        <a:lnSpc>
                          <a:spcPts val="1871"/>
                        </a:lnSpc>
                        <a:spcBef>
                          <a:spcPct val="0"/>
                        </a:spcBef>
                        <a:defRPr/>
                      </a:pPr>
                      <a:endParaRPr lang="en-US" sz="1100"/>
                    </a:p>
                    <a:p>
                      <a:pPr marL="0" lvl="0" indent="0" algn="just">
                        <a:lnSpc>
                          <a:spcPts val="1871"/>
                        </a:lnSpc>
                        <a:spcBef>
                          <a:spcPct val="0"/>
                        </a:spcBef>
                      </a:pPr>
                      <a:r>
                        <a:rPr lang="en-US" sz="1599" u="none">
                          <a:solidFill>
                            <a:srgbClr val="8F5D49"/>
                          </a:solidFill>
                          <a:latin typeface="Raleway Bold"/>
                        </a:rPr>
                        <a:t>  96.16</a:t>
                      </a:r>
                    </a:p>
                    <a:p>
                      <a:pPr marL="0" lvl="0" indent="0" algn="just">
                        <a:lnSpc>
                          <a:spcPts val="1871"/>
                        </a:lnSpc>
                        <a:spcBef>
                          <a:spcPct val="0"/>
                        </a:spcBef>
                      </a:pPr>
                      <a:r>
                        <a:rPr lang="en-US" sz="1599" u="none">
                          <a:solidFill>
                            <a:srgbClr val="8F5D49"/>
                          </a:solidFill>
                          <a:latin typeface="Raleway Bold"/>
                        </a:rPr>
                        <a:t>  </a:t>
                      </a:r>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6"/>
          <p:cNvSpPr txBox="1"/>
          <p:nvPr/>
        </p:nvSpPr>
        <p:spPr>
          <a:xfrm>
            <a:off x="4438923" y="8698502"/>
            <a:ext cx="12428805" cy="312420"/>
          </a:xfrm>
          <a:prstGeom prst="rect">
            <a:avLst/>
          </a:prstGeom>
        </p:spPr>
        <p:txBody>
          <a:bodyPr lIns="0" tIns="0" rIns="0" bIns="0" rtlCol="0" anchor="t">
            <a:spAutoFit/>
          </a:bodyPr>
          <a:lstStyle/>
          <a:p>
            <a:pPr marL="0" lvl="0" indent="0" algn="just">
              <a:lnSpc>
                <a:spcPts val="2340"/>
              </a:lnSpc>
              <a:spcBef>
                <a:spcPct val="0"/>
              </a:spcBef>
            </a:pPr>
            <a:r>
              <a:rPr lang="en-US" sz="2000" u="none">
                <a:solidFill>
                  <a:srgbClr val="8F5D49"/>
                </a:solidFill>
                <a:latin typeface="Raleway Bold"/>
              </a:rPr>
              <a:t>Table 2. Comparative analysis of different classifiers based on TP, TN, FP, FN and accuracy.</a:t>
            </a:r>
          </a:p>
        </p:txBody>
      </p:sp>
      <p:sp>
        <p:nvSpPr>
          <p:cNvPr id="7" name="Freeform 7"/>
          <p:cNvSpPr/>
          <p:nvPr/>
        </p:nvSpPr>
        <p:spPr>
          <a:xfrm>
            <a:off x="0" y="1723389"/>
            <a:ext cx="3678767" cy="2963080"/>
          </a:xfrm>
          <a:custGeom>
            <a:avLst/>
            <a:gdLst/>
            <a:ahLst/>
            <a:cxnLst/>
            <a:rect l="l" t="t" r="r" b="b"/>
            <a:pathLst>
              <a:path w="3678767" h="2963080">
                <a:moveTo>
                  <a:pt x="0" y="0"/>
                </a:moveTo>
                <a:lnTo>
                  <a:pt x="3678767" y="0"/>
                </a:lnTo>
                <a:lnTo>
                  <a:pt x="3678767" y="2963080"/>
                </a:lnTo>
                <a:lnTo>
                  <a:pt x="0" y="29630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Freeform 2"/>
          <p:cNvSpPr/>
          <p:nvPr/>
        </p:nvSpPr>
        <p:spPr>
          <a:xfrm>
            <a:off x="1241656" y="1481569"/>
            <a:ext cx="16237955" cy="5096220"/>
          </a:xfrm>
          <a:custGeom>
            <a:avLst/>
            <a:gdLst/>
            <a:ahLst/>
            <a:cxnLst/>
            <a:rect l="l" t="t" r="r" b="b"/>
            <a:pathLst>
              <a:path w="16237955" h="5096220">
                <a:moveTo>
                  <a:pt x="0" y="0"/>
                </a:moveTo>
                <a:lnTo>
                  <a:pt x="16237954" y="0"/>
                </a:lnTo>
                <a:lnTo>
                  <a:pt x="16237954" y="5096220"/>
                </a:lnTo>
                <a:lnTo>
                  <a:pt x="0" y="5096220"/>
                </a:lnTo>
                <a:lnTo>
                  <a:pt x="0" y="0"/>
                </a:lnTo>
                <a:close/>
              </a:path>
            </a:pathLst>
          </a:custGeom>
          <a:blipFill>
            <a:blip r:embed="rId2"/>
            <a:stretch>
              <a:fillRect/>
            </a:stretch>
          </a:blipFill>
        </p:spPr>
      </p:sp>
      <p:sp>
        <p:nvSpPr>
          <p:cNvPr id="3" name="TextBox 3"/>
          <p:cNvSpPr txBox="1"/>
          <p:nvPr/>
        </p:nvSpPr>
        <p:spPr>
          <a:xfrm>
            <a:off x="6202204" y="6700318"/>
            <a:ext cx="2887504" cy="292989"/>
          </a:xfrm>
          <a:prstGeom prst="rect">
            <a:avLst/>
          </a:prstGeom>
        </p:spPr>
        <p:txBody>
          <a:bodyPr lIns="0" tIns="0" rIns="0" bIns="0" rtlCol="0" anchor="t">
            <a:spAutoFit/>
          </a:bodyPr>
          <a:lstStyle/>
          <a:p>
            <a:pPr marL="0" lvl="0" indent="0" algn="just">
              <a:lnSpc>
                <a:spcPts val="2222"/>
              </a:lnSpc>
              <a:spcBef>
                <a:spcPct val="0"/>
              </a:spcBef>
            </a:pPr>
            <a:r>
              <a:rPr lang="en-US" sz="1899" u="none">
                <a:solidFill>
                  <a:srgbClr val="8F5D49"/>
                </a:solidFill>
                <a:latin typeface="Raleway Bold"/>
              </a:rPr>
              <a:t>Fig 5. Sample comments.</a:t>
            </a:r>
          </a:p>
        </p:txBody>
      </p:sp>
      <p:sp>
        <p:nvSpPr>
          <p:cNvPr id="4" name="TextBox 4"/>
          <p:cNvSpPr txBox="1"/>
          <p:nvPr/>
        </p:nvSpPr>
        <p:spPr>
          <a:xfrm>
            <a:off x="1241656" y="857631"/>
            <a:ext cx="5598758" cy="342138"/>
          </a:xfrm>
          <a:prstGeom prst="rect">
            <a:avLst/>
          </a:prstGeom>
        </p:spPr>
        <p:txBody>
          <a:bodyPr lIns="0" tIns="0" rIns="0" bIns="0" rtlCol="0" anchor="t">
            <a:spAutoFit/>
          </a:bodyPr>
          <a:lstStyle/>
          <a:p>
            <a:pPr algn="just">
              <a:lnSpc>
                <a:spcPts val="2691"/>
              </a:lnSpc>
            </a:pPr>
            <a:r>
              <a:rPr lang="en-US" sz="2300">
                <a:solidFill>
                  <a:srgbClr val="8F5D49"/>
                </a:solidFill>
                <a:latin typeface="Raleway Bold"/>
              </a:rPr>
              <a:t>Sample tweets using Twitter API</a:t>
            </a:r>
          </a:p>
        </p:txBody>
      </p:sp>
      <p:sp>
        <p:nvSpPr>
          <p:cNvPr id="5" name="Freeform 5"/>
          <p:cNvSpPr/>
          <p:nvPr/>
        </p:nvSpPr>
        <p:spPr>
          <a:xfrm>
            <a:off x="13047089" y="6709843"/>
            <a:ext cx="4990064" cy="3435425"/>
          </a:xfrm>
          <a:custGeom>
            <a:avLst/>
            <a:gdLst/>
            <a:ahLst/>
            <a:cxnLst/>
            <a:rect l="l" t="t" r="r" b="b"/>
            <a:pathLst>
              <a:path w="4990064" h="3435425">
                <a:moveTo>
                  <a:pt x="0" y="0"/>
                </a:moveTo>
                <a:lnTo>
                  <a:pt x="4990063" y="0"/>
                </a:lnTo>
                <a:lnTo>
                  <a:pt x="4990063" y="3435425"/>
                </a:lnTo>
                <a:lnTo>
                  <a:pt x="0" y="34354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7127588" y="9201150"/>
            <a:ext cx="773608" cy="537845"/>
          </a:xfrm>
          <a:prstGeom prst="rect">
            <a:avLst/>
          </a:prstGeom>
        </p:spPr>
        <p:txBody>
          <a:bodyPr lIns="0" tIns="0" rIns="0" bIns="0" rtlCol="0" anchor="t">
            <a:spAutoFit/>
          </a:bodyPr>
          <a:lstStyle/>
          <a:p>
            <a:pPr algn="ctr">
              <a:lnSpc>
                <a:spcPts val="4480"/>
              </a:lnSpc>
            </a:pPr>
            <a:r>
              <a:rPr lang="en-US" sz="3200">
                <a:solidFill>
                  <a:srgbClr val="8F5D49"/>
                </a:solidFill>
                <a:latin typeface="Prata"/>
              </a:rPr>
              <a:t>2</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5" name="Freeform 5"/>
          <p:cNvSpPr/>
          <p:nvPr/>
        </p:nvSpPr>
        <p:spPr>
          <a:xfrm>
            <a:off x="1028700" y="2337171"/>
            <a:ext cx="6248011" cy="8925730"/>
          </a:xfrm>
          <a:custGeom>
            <a:avLst/>
            <a:gdLst/>
            <a:ahLst/>
            <a:cxnLst/>
            <a:rect l="l" t="t" r="r" b="b"/>
            <a:pathLst>
              <a:path w="6248011" h="8925730">
                <a:moveTo>
                  <a:pt x="0" y="0"/>
                </a:moveTo>
                <a:lnTo>
                  <a:pt x="6248011" y="0"/>
                </a:lnTo>
                <a:lnTo>
                  <a:pt x="6248011" y="8925730"/>
                </a:lnTo>
                <a:lnTo>
                  <a:pt x="0" y="89257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713486"/>
            <a:ext cx="332700" cy="420130"/>
          </a:xfrm>
          <a:prstGeom prst="rect">
            <a:avLst/>
          </a:prstGeom>
        </p:spPr>
        <p:txBody>
          <a:bodyPr lIns="0" tIns="0" rIns="0" bIns="0" rtlCol="0" anchor="t">
            <a:spAutoFit/>
          </a:bodyPr>
          <a:lstStyle/>
          <a:p>
            <a:pPr marL="0" lvl="0" indent="0" algn="just">
              <a:lnSpc>
                <a:spcPts val="3241"/>
              </a:lnSpc>
              <a:spcBef>
                <a:spcPct val="0"/>
              </a:spcBef>
            </a:pPr>
            <a:r>
              <a:rPr lang="en-US" sz="2770" u="none">
                <a:solidFill>
                  <a:srgbClr val="8F5D49"/>
                </a:solidFill>
                <a:latin typeface="Raleway Bold"/>
              </a:rPr>
              <a:t>V</a:t>
            </a:r>
          </a:p>
        </p:txBody>
      </p:sp>
      <p:sp>
        <p:nvSpPr>
          <p:cNvPr id="7" name="TextBox 7"/>
          <p:cNvSpPr txBox="1"/>
          <p:nvPr/>
        </p:nvSpPr>
        <p:spPr>
          <a:xfrm>
            <a:off x="1569762" y="713486"/>
            <a:ext cx="5921264" cy="829705"/>
          </a:xfrm>
          <a:prstGeom prst="rect">
            <a:avLst/>
          </a:prstGeom>
        </p:spPr>
        <p:txBody>
          <a:bodyPr lIns="0" tIns="0" rIns="0" bIns="0" rtlCol="0" anchor="t">
            <a:spAutoFit/>
          </a:bodyPr>
          <a:lstStyle/>
          <a:p>
            <a:pPr marL="0" lvl="0" indent="0" algn="just">
              <a:lnSpc>
                <a:spcPts val="3241"/>
              </a:lnSpc>
              <a:spcBef>
                <a:spcPct val="0"/>
              </a:spcBef>
            </a:pPr>
            <a:r>
              <a:rPr lang="en-US" sz="2770" u="none">
                <a:solidFill>
                  <a:srgbClr val="8F5D49"/>
                </a:solidFill>
                <a:latin typeface="Raleway Bold"/>
              </a:rPr>
              <a:t>CONCLUSION</a:t>
            </a:r>
          </a:p>
          <a:p>
            <a:pPr marL="0" lvl="0" indent="0" algn="just">
              <a:lnSpc>
                <a:spcPts val="3241"/>
              </a:lnSpc>
              <a:spcBef>
                <a:spcPct val="0"/>
              </a:spcBef>
            </a:pPr>
            <a:endParaRPr lang="en-US" sz="2770" u="none">
              <a:solidFill>
                <a:srgbClr val="8F5D49"/>
              </a:solidFill>
              <a:latin typeface="Raleway Bold"/>
            </a:endParaRPr>
          </a:p>
        </p:txBody>
      </p:sp>
      <p:sp>
        <p:nvSpPr>
          <p:cNvPr id="8" name="TextBox 8"/>
          <p:cNvSpPr txBox="1"/>
          <p:nvPr/>
        </p:nvSpPr>
        <p:spPr>
          <a:xfrm>
            <a:off x="8119490" y="1673457"/>
            <a:ext cx="7605268" cy="2302510"/>
          </a:xfrm>
          <a:prstGeom prst="rect">
            <a:avLst/>
          </a:prstGeom>
        </p:spPr>
        <p:txBody>
          <a:bodyPr lIns="0" tIns="0" rIns="0" bIns="0" rtlCol="0" anchor="t">
            <a:spAutoFit/>
          </a:bodyPr>
          <a:lstStyle/>
          <a:p>
            <a:pPr algn="just">
              <a:lnSpc>
                <a:spcPts val="3680"/>
              </a:lnSpc>
            </a:pPr>
            <a:r>
              <a:rPr lang="en-US" sz="2300">
                <a:solidFill>
                  <a:srgbClr val="8F5D49"/>
                </a:solidFill>
                <a:latin typeface="Radley"/>
              </a:rPr>
              <a:t>In this project, we have proposed a machine learning based approach for detecting if the comment is of abusive nature or not. Our approach is capable enough of identifying the comments based on its nature into the suitable class with a very high F1-score. </a:t>
            </a:r>
          </a:p>
        </p:txBody>
      </p:sp>
      <p:sp>
        <p:nvSpPr>
          <p:cNvPr id="9" name="TextBox 9"/>
          <p:cNvSpPr txBox="1"/>
          <p:nvPr/>
        </p:nvSpPr>
        <p:spPr>
          <a:xfrm>
            <a:off x="8189173" y="4724807"/>
            <a:ext cx="7465903" cy="1835785"/>
          </a:xfrm>
          <a:prstGeom prst="rect">
            <a:avLst/>
          </a:prstGeom>
        </p:spPr>
        <p:txBody>
          <a:bodyPr lIns="0" tIns="0" rIns="0" bIns="0" rtlCol="0" anchor="t">
            <a:spAutoFit/>
          </a:bodyPr>
          <a:lstStyle/>
          <a:p>
            <a:pPr marL="0" lvl="0" indent="0" algn="just">
              <a:lnSpc>
                <a:spcPts val="3680"/>
              </a:lnSpc>
              <a:spcBef>
                <a:spcPct val="0"/>
              </a:spcBef>
            </a:pPr>
            <a:r>
              <a:rPr lang="en-US" sz="2300" u="none">
                <a:solidFill>
                  <a:srgbClr val="8F5D49"/>
                </a:solidFill>
                <a:latin typeface="Radley"/>
              </a:rPr>
              <a:t>We have procured An F1-score of 97.58% using Logistic Regression, 97.66% using SVM, using Decision Tree, 89.95% using Random Forest, 94.57% using Naïve Bayes and 97.64% using Voting Classifier. </a:t>
            </a:r>
          </a:p>
        </p:txBody>
      </p:sp>
      <p:sp>
        <p:nvSpPr>
          <p:cNvPr id="10" name="TextBox 10"/>
          <p:cNvSpPr txBox="1"/>
          <p:nvPr/>
        </p:nvSpPr>
        <p:spPr>
          <a:xfrm>
            <a:off x="8240955" y="7662863"/>
            <a:ext cx="7535586" cy="1835785"/>
          </a:xfrm>
          <a:prstGeom prst="rect">
            <a:avLst/>
          </a:prstGeom>
        </p:spPr>
        <p:txBody>
          <a:bodyPr lIns="0" tIns="0" rIns="0" bIns="0" rtlCol="0" anchor="t">
            <a:spAutoFit/>
          </a:bodyPr>
          <a:lstStyle/>
          <a:p>
            <a:pPr algn="just">
              <a:lnSpc>
                <a:spcPts val="3680"/>
              </a:lnSpc>
            </a:pPr>
            <a:r>
              <a:rPr lang="en-US" sz="2300">
                <a:solidFill>
                  <a:srgbClr val="8F5D49"/>
                </a:solidFill>
                <a:latin typeface="Radley"/>
              </a:rPr>
              <a:t>We can see that the accuracies of Decision Tree and Random Forest are although high (&gt;80%) but still both are not a good classifiers for this dataset as they both are having the problem of accuracy paradox.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0D4"/>
        </a:solidFill>
        <a:effectLst/>
      </p:bgPr>
    </p:bg>
    <p:spTree>
      <p:nvGrpSpPr>
        <p:cNvPr id="1" name=""/>
        <p:cNvGrpSpPr/>
        <p:nvPr/>
      </p:nvGrpSpPr>
      <p:grpSpPr>
        <a:xfrm>
          <a:off x="0" y="0"/>
          <a:ext cx="0" cy="0"/>
          <a:chOff x="0" y="0"/>
          <a:chExt cx="0" cy="0"/>
        </a:xfrm>
      </p:grpSpPr>
      <p:sp>
        <p:nvSpPr>
          <p:cNvPr id="2" name="TextBox 2"/>
          <p:cNvSpPr txBox="1"/>
          <p:nvPr/>
        </p:nvSpPr>
        <p:spPr>
          <a:xfrm>
            <a:off x="1028700" y="3695700"/>
            <a:ext cx="14745813" cy="3124200"/>
          </a:xfrm>
          <a:prstGeom prst="rect">
            <a:avLst/>
          </a:prstGeom>
        </p:spPr>
        <p:txBody>
          <a:bodyPr lIns="0" tIns="0" rIns="0" bIns="0" rtlCol="0" anchor="t">
            <a:spAutoFit/>
          </a:bodyPr>
          <a:lstStyle/>
          <a:p>
            <a:pPr>
              <a:lnSpc>
                <a:spcPts val="12000"/>
              </a:lnSpc>
            </a:pPr>
            <a:r>
              <a:rPr lang="en-US" sz="12000">
                <a:solidFill>
                  <a:srgbClr val="8F5D49"/>
                </a:solidFill>
                <a:latin typeface="Radley"/>
              </a:rPr>
              <a:t>Thank you</a:t>
            </a:r>
          </a:p>
          <a:p>
            <a:pPr>
              <a:lnSpc>
                <a:spcPts val="12000"/>
              </a:lnSpc>
            </a:pPr>
            <a:r>
              <a:rPr lang="en-US" sz="12000">
                <a:solidFill>
                  <a:srgbClr val="8F5D49"/>
                </a:solidFill>
                <a:latin typeface="Radley"/>
              </a:rPr>
              <a:t>for listening!</a:t>
            </a:r>
          </a:p>
        </p:txBody>
      </p:sp>
      <p:grpSp>
        <p:nvGrpSpPr>
          <p:cNvPr id="3" name="Group 3"/>
          <p:cNvGrpSpPr/>
          <p:nvPr/>
        </p:nvGrpSpPr>
        <p:grpSpPr>
          <a:xfrm>
            <a:off x="16740784" y="0"/>
            <a:ext cx="1547216" cy="10287000"/>
            <a:chOff x="0" y="0"/>
            <a:chExt cx="523379" cy="3479800"/>
          </a:xfrm>
        </p:grpSpPr>
        <p:sp>
          <p:nvSpPr>
            <p:cNvPr id="4" name="Freeform 4"/>
            <p:cNvSpPr/>
            <p:nvPr/>
          </p:nvSpPr>
          <p:spPr>
            <a:xfrm>
              <a:off x="0" y="0"/>
              <a:ext cx="523379" cy="3479800"/>
            </a:xfrm>
            <a:custGeom>
              <a:avLst/>
              <a:gdLst/>
              <a:ahLst/>
              <a:cxnLst/>
              <a:rect l="l" t="t" r="r" b="b"/>
              <a:pathLst>
                <a:path w="523379" h="3479800">
                  <a:moveTo>
                    <a:pt x="0" y="0"/>
                  </a:moveTo>
                  <a:lnTo>
                    <a:pt x="523379" y="0"/>
                  </a:lnTo>
                  <a:lnTo>
                    <a:pt x="523379" y="3479800"/>
                  </a:lnTo>
                  <a:lnTo>
                    <a:pt x="0" y="3479800"/>
                  </a:lnTo>
                  <a:close/>
                </a:path>
              </a:pathLst>
            </a:custGeom>
            <a:solidFill>
              <a:srgbClr val="E6CCB2"/>
            </a:solidFill>
          </p:spPr>
        </p:sp>
      </p:grpSp>
      <p:sp>
        <p:nvSpPr>
          <p:cNvPr id="5" name="Freeform 5"/>
          <p:cNvSpPr/>
          <p:nvPr/>
        </p:nvSpPr>
        <p:spPr>
          <a:xfrm>
            <a:off x="321238" y="407493"/>
            <a:ext cx="1414925" cy="911126"/>
          </a:xfrm>
          <a:custGeom>
            <a:avLst/>
            <a:gdLst/>
            <a:ahLst/>
            <a:cxnLst/>
            <a:rect l="l" t="t" r="r" b="b"/>
            <a:pathLst>
              <a:path w="1414925" h="911126">
                <a:moveTo>
                  <a:pt x="0" y="0"/>
                </a:moveTo>
                <a:lnTo>
                  <a:pt x="1414924" y="0"/>
                </a:lnTo>
                <a:lnTo>
                  <a:pt x="1414924" y="911126"/>
                </a:lnTo>
                <a:lnTo>
                  <a:pt x="0" y="911126"/>
                </a:lnTo>
                <a:lnTo>
                  <a:pt x="0" y="0"/>
                </a:lnTo>
                <a:close/>
              </a:path>
            </a:pathLst>
          </a:custGeom>
          <a:blipFill>
            <a:blip r:embed="rId2"/>
            <a:stretch>
              <a:fillRect/>
            </a:stretch>
          </a:blipFill>
        </p:spPr>
      </p:sp>
      <p:sp>
        <p:nvSpPr>
          <p:cNvPr id="6" name="TextBox 6"/>
          <p:cNvSpPr txBox="1"/>
          <p:nvPr/>
        </p:nvSpPr>
        <p:spPr>
          <a:xfrm>
            <a:off x="2122533" y="631408"/>
            <a:ext cx="3389008" cy="463296"/>
          </a:xfrm>
          <a:prstGeom prst="rect">
            <a:avLst/>
          </a:prstGeom>
        </p:spPr>
        <p:txBody>
          <a:bodyPr lIns="0" tIns="0" rIns="0" bIns="0" rtlCol="0" anchor="t">
            <a:spAutoFit/>
          </a:bodyPr>
          <a:lstStyle/>
          <a:p>
            <a:pPr>
              <a:lnSpc>
                <a:spcPts val="1871"/>
              </a:lnSpc>
            </a:pPr>
            <a:r>
              <a:rPr lang="en-US" sz="1599">
                <a:solidFill>
                  <a:srgbClr val="8F5D49"/>
                </a:solidFill>
                <a:latin typeface="Raleway Bold"/>
              </a:rPr>
              <a:t>INDRAPRASTHA INSTITUTE OF INFORMATION TECHNOLOGY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608</Words>
  <Application>Microsoft Office PowerPoint</Application>
  <PresentationFormat>Custom</PresentationFormat>
  <Paragraphs>279</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Calibri</vt:lpstr>
      <vt:lpstr>Arial</vt:lpstr>
      <vt:lpstr>Raleway</vt:lpstr>
      <vt:lpstr>Arimo Bold</vt:lpstr>
      <vt:lpstr>Radley</vt:lpstr>
      <vt:lpstr>Prata</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ML_Project</dc:title>
  <cp:lastModifiedBy>Parijat Dutta</cp:lastModifiedBy>
  <cp:revision>3</cp:revision>
  <dcterms:created xsi:type="dcterms:W3CDTF">2006-08-16T00:00:00Z</dcterms:created>
  <dcterms:modified xsi:type="dcterms:W3CDTF">2023-12-18T17:16:12Z</dcterms:modified>
  <dc:identifier>DAFUxC6Dy9s</dc:identifier>
</cp:coreProperties>
</file>